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s>

</file>

<file path=ppt/media/image1.jpeg>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778000" y="2298700"/>
            <a:ext cx="20828000" cy="4648200"/>
          </a:xfrm>
          <a:prstGeom prst="rect">
            <a:avLst/>
          </a:prstGeom>
        </p:spPr>
        <p:txBody>
          <a:bodyPr anchor="b"/>
          <a:lstStyle/>
          <a:p>
            <a:pPr/>
            <a:r>
              <a:t>Title Text</a:t>
            </a:r>
          </a:p>
        </p:txBody>
      </p:sp>
      <p:sp>
        <p:nvSpPr>
          <p:cNvPr id="12" name="Body Level One…"/>
          <p:cNvSpPr txBox="1"/>
          <p:nvPr>
            <p:ph type="body" sz="quarter" idx="1"/>
          </p:nvPr>
        </p:nvSpPr>
        <p:spPr>
          <a:xfrm>
            <a:off x="1778000" y="7073900"/>
            <a:ext cx="20828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2387600" y="8953500"/>
            <a:ext cx="19621500" cy="585521"/>
          </a:xfrm>
          <a:prstGeom prst="rect">
            <a:avLst/>
          </a:prstGeom>
        </p:spPr>
        <p:txBody>
          <a:bodyPr anchor="t">
            <a:spAutoFit/>
          </a:bodyPr>
          <a:lstStyle>
            <a:lvl1pPr marL="0" indent="0" algn="ctr">
              <a:spcBef>
                <a:spcPts val="0"/>
              </a:spcBef>
              <a:buSzTx/>
              <a:buNone/>
              <a:defRPr i="1" sz="3200"/>
            </a:lvl1pPr>
          </a:lstStyle>
          <a:p>
            <a:pPr/>
            <a:r>
              <a:t>–Johnny Appleseed</a:t>
            </a:r>
          </a:p>
        </p:txBody>
      </p:sp>
      <p:sp>
        <p:nvSpPr>
          <p:cNvPr id="94" name="“Type a quote here.”"/>
          <p:cNvSpPr txBox="1"/>
          <p:nvPr>
            <p:ph type="body" sz="quarter" idx="14"/>
          </p:nvPr>
        </p:nvSpPr>
        <p:spPr>
          <a:xfrm>
            <a:off x="2387600" y="6076950"/>
            <a:ext cx="19621500" cy="825500"/>
          </a:xfrm>
          <a:prstGeom prst="rect">
            <a:avLst/>
          </a:prstGeom>
        </p:spPr>
        <p:txBody>
          <a:bodyPr>
            <a:spAutoFit/>
          </a:bodyPr>
          <a:lstStyle>
            <a:lvl1pPr marL="0" indent="0" algn="ctr">
              <a:spcBef>
                <a:spcPts val="0"/>
              </a:spcBef>
              <a:buSzTx/>
              <a:buNone/>
              <a:defRPr sz="48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0" y="0"/>
            <a:ext cx="24384000" cy="16264467"/>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3124200" y="-38100"/>
            <a:ext cx="18135600" cy="12096698"/>
          </a:xfrm>
          <a:prstGeom prst="rect">
            <a:avLst/>
          </a:prstGeom>
        </p:spPr>
        <p:txBody>
          <a:bodyPr lIns="91439" tIns="45719" rIns="91439" bIns="45719" anchor="t">
            <a:noAutofit/>
          </a:bodyPr>
          <a:lstStyle/>
          <a:p>
            <a:pPr/>
          </a:p>
        </p:txBody>
      </p:sp>
      <p:sp>
        <p:nvSpPr>
          <p:cNvPr id="21" name="Title Text"/>
          <p:cNvSpPr txBox="1"/>
          <p:nvPr>
            <p:ph type="title"/>
          </p:nvPr>
        </p:nvSpPr>
        <p:spPr>
          <a:xfrm>
            <a:off x="635000" y="9512300"/>
            <a:ext cx="23114000" cy="2006600"/>
          </a:xfrm>
          <a:prstGeom prst="rect">
            <a:avLst/>
          </a:prstGeom>
        </p:spPr>
        <p:txBody>
          <a:bodyPr anchor="b"/>
          <a:lstStyle/>
          <a:p>
            <a:pPr/>
            <a:r>
              <a:t>Title Text</a:t>
            </a:r>
          </a:p>
        </p:txBody>
      </p:sp>
      <p:sp>
        <p:nvSpPr>
          <p:cNvPr id="22" name="Body Level One…"/>
          <p:cNvSpPr txBox="1"/>
          <p:nvPr>
            <p:ph type="body" sz="quarter" idx="1"/>
          </p:nvPr>
        </p:nvSpPr>
        <p:spPr>
          <a:xfrm>
            <a:off x="635000" y="11442700"/>
            <a:ext cx="23114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778000" y="4533900"/>
            <a:ext cx="20828000" cy="46482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idx="13"/>
          </p:nvPr>
        </p:nvSpPr>
        <p:spPr>
          <a:xfrm>
            <a:off x="7950200" y="1104900"/>
            <a:ext cx="17259302" cy="11506201"/>
          </a:xfrm>
          <a:prstGeom prst="rect">
            <a:avLst/>
          </a:prstGeom>
        </p:spPr>
        <p:txBody>
          <a:bodyPr lIns="91439" tIns="45719" rIns="91439" bIns="45719" anchor="t">
            <a:noAutofit/>
          </a:bodyPr>
          <a:lstStyle/>
          <a:p>
            <a:pPr/>
          </a:p>
        </p:txBody>
      </p:sp>
      <p:sp>
        <p:nvSpPr>
          <p:cNvPr id="39" name="Title Text"/>
          <p:cNvSpPr txBox="1"/>
          <p:nvPr>
            <p:ph type="title"/>
          </p:nvPr>
        </p:nvSpPr>
        <p:spPr>
          <a:xfrm>
            <a:off x="1651000" y="952500"/>
            <a:ext cx="10223500" cy="5549900"/>
          </a:xfrm>
          <a:prstGeom prst="rect">
            <a:avLst/>
          </a:prstGeom>
        </p:spPr>
        <p:txBody>
          <a:bodyPr anchor="b"/>
          <a:lstStyle>
            <a:lvl1pPr>
              <a:defRPr sz="8400"/>
            </a:lvl1pPr>
          </a:lstStyle>
          <a:p>
            <a:pPr/>
            <a:r>
              <a:t>Title Text</a:t>
            </a:r>
          </a:p>
        </p:txBody>
      </p:sp>
      <p:sp>
        <p:nvSpPr>
          <p:cNvPr id="40" name="Body Level One…"/>
          <p:cNvSpPr txBox="1"/>
          <p:nvPr>
            <p:ph type="body" sz="quarter" idx="1"/>
          </p:nvPr>
        </p:nvSpPr>
        <p:spPr>
          <a:xfrm>
            <a:off x="1651000" y="6527800"/>
            <a:ext cx="10223500" cy="57277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lvl1pPr>
              <a:defRPr sz="4800"/>
            </a:lvl1pPr>
            <a:lvl2pPr>
              <a:defRPr sz="4800"/>
            </a:lvl2pPr>
            <a:lvl3pPr>
              <a:defRPr sz="4800"/>
            </a:lvl3pPr>
            <a:lvl4pPr>
              <a:defRPr sz="4800"/>
            </a:lvl4pPr>
            <a:lvl5pPr>
              <a:defRPr sz="4800"/>
            </a:lvl5p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13"/>
          </p:nvPr>
        </p:nvSpPr>
        <p:spPr>
          <a:xfrm>
            <a:off x="10960100" y="3149600"/>
            <a:ext cx="13944600" cy="92964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1689100" y="3149600"/>
            <a:ext cx="10223500" cy="9296400"/>
          </a:xfrm>
          <a:prstGeom prst="rect">
            <a:avLst/>
          </a:prstGeom>
        </p:spPr>
        <p:txBody>
          <a:bodyPr/>
          <a:lstStyle>
            <a:lvl1pPr marL="558800" indent="-558800">
              <a:spcBef>
                <a:spcPts val="4500"/>
              </a:spcBef>
              <a:defRPr sz="3800"/>
            </a:lvl1pPr>
            <a:lvl2pPr marL="1117600" indent="-558800">
              <a:spcBef>
                <a:spcPts val="4500"/>
              </a:spcBef>
              <a:defRPr sz="3800"/>
            </a:lvl2pPr>
            <a:lvl3pPr marL="1676400" indent="-558800">
              <a:spcBef>
                <a:spcPts val="4500"/>
              </a:spcBef>
              <a:defRPr sz="3800"/>
            </a:lvl3pPr>
            <a:lvl4pPr marL="2235200" indent="-558800">
              <a:spcBef>
                <a:spcPts val="4500"/>
              </a:spcBef>
              <a:defRPr sz="3800"/>
            </a:lvl4pPr>
            <a:lvl5pPr marL="2794000" indent="-558800">
              <a:spcBef>
                <a:spcPts val="4500"/>
              </a:spcBef>
              <a:defRPr sz="3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1689100" y="1778000"/>
            <a:ext cx="21005800" cy="10160000"/>
          </a:xfrm>
          <a:prstGeom prst="rect">
            <a:avLst/>
          </a:prstGeom>
        </p:spPr>
        <p:txBody>
          <a:bodyPr/>
          <a:lstStyle>
            <a:lvl1pPr>
              <a:defRPr sz="4800"/>
            </a:lvl1pPr>
            <a:lvl2pPr>
              <a:defRPr sz="4800"/>
            </a:lvl2pPr>
            <a:lvl3pPr>
              <a:defRPr sz="4800"/>
            </a:lvl3pPr>
            <a:lvl4pPr>
              <a:defRPr sz="4800"/>
            </a:lvl4pPr>
            <a:lvl5pPr>
              <a:defRPr sz="4800"/>
            </a:lvl5p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15681340" y="7035800"/>
            <a:ext cx="8396678" cy="5600700"/>
          </a:xfrm>
          <a:prstGeom prst="rect">
            <a:avLst/>
          </a:prstGeom>
        </p:spPr>
        <p:txBody>
          <a:bodyPr lIns="91439" tIns="45719" rIns="91439" bIns="45719" anchor="t">
            <a:noAutofit/>
          </a:bodyPr>
          <a:lstStyle/>
          <a:p>
            <a:pPr/>
          </a:p>
        </p:txBody>
      </p:sp>
      <p:sp>
        <p:nvSpPr>
          <p:cNvPr id="84" name="Image"/>
          <p:cNvSpPr/>
          <p:nvPr>
            <p:ph type="pic" sz="quarter" idx="14"/>
          </p:nvPr>
        </p:nvSpPr>
        <p:spPr>
          <a:xfrm>
            <a:off x="15290800" y="1130300"/>
            <a:ext cx="8331200" cy="5554134"/>
          </a:xfrm>
          <a:prstGeom prst="rect">
            <a:avLst/>
          </a:prstGeom>
        </p:spPr>
        <p:txBody>
          <a:bodyPr lIns="91439" tIns="45719" rIns="91439" bIns="45719" anchor="t">
            <a:noAutofit/>
          </a:bodyPr>
          <a:lstStyle/>
          <a:p>
            <a:pPr/>
          </a:p>
        </p:txBody>
      </p:sp>
      <p:sp>
        <p:nvSpPr>
          <p:cNvPr id="85" name="Image"/>
          <p:cNvSpPr/>
          <p:nvPr>
            <p:ph type="pic" idx="15"/>
          </p:nvPr>
        </p:nvSpPr>
        <p:spPr>
          <a:xfrm>
            <a:off x="-304800" y="1130300"/>
            <a:ext cx="17202150" cy="114681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1689100" y="355600"/>
            <a:ext cx="21005800" cy="228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b="0" sz="24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1pPr>
      <a:lvl2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2pPr>
      <a:lvl3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3pPr>
      <a:lvl4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4pPr>
      <a:lvl5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5pPr>
      <a:lvl6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6pPr>
      <a:lvl7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7pPr>
      <a:lvl8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8pPr>
      <a:lvl9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9pPr>
    </p:titleStyle>
    <p:bodyStyle>
      <a:lvl1pPr marL="63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1pPr>
      <a:lvl2pPr marL="127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2pPr>
      <a:lvl3pPr marL="190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3pPr>
      <a:lvl4pPr marL="254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4pPr>
      <a:lvl5pPr marL="317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5pPr>
      <a:lvl6pPr marL="381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6pPr>
      <a:lvl7pPr marL="444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7pPr>
      <a:lvl8pPr marL="508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8pPr>
      <a:lvl9pPr marL="571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9pPr>
    </p:bodyStyle>
    <p:otherStyle>
      <a:lvl1pPr marL="0" marR="0" indent="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1pPr>
      <a:lvl2pPr marL="0" marR="0" indent="228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2pPr>
      <a:lvl3pPr marL="0" marR="0" indent="457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3pPr>
      <a:lvl4pPr marL="0" marR="0" indent="685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4pPr>
      <a:lvl5pPr marL="0" marR="0" indent="9144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5pPr>
      <a:lvl6pPr marL="0" marR="0" indent="11430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6pPr>
      <a:lvl7pPr marL="0" marR="0" indent="1371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7pPr>
      <a:lvl8pPr marL="0" marR="0" indent="1600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8pPr>
      <a:lvl9pPr marL="0" marR="0" indent="1828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1.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 Id="rId3" Type="http://schemas.openxmlformats.org/officeDocument/2006/relationships/hyperlink" Target="https://en.wikipedia.org/wiki/Affine_transformation" TargetMode="External"/></Relationships>

</file>

<file path=ppt/slides/_rels/slide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 Id="rId3" Type="http://schemas.openxmlformats.org/officeDocument/2006/relationships/hyperlink" Target="https://www.cv-foundation.org/openaccess/content_cvpr_2015/app/1A_089.pdf" TargetMode="External"/></Relationships>

</file>

<file path=ppt/slides/_rels/slide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 Id="rId3" Type="http://schemas.openxmlformats.org/officeDocument/2006/relationships/hyperlink" Target="https://en.wikipedia.org/wiki/K-nearest_neighbors_algorithm" TargetMode="Externa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Face Recognition"/>
          <p:cNvSpPr txBox="1"/>
          <p:nvPr>
            <p:ph type="ctrTitle"/>
          </p:nvPr>
        </p:nvSpPr>
        <p:spPr>
          <a:prstGeom prst="rect">
            <a:avLst/>
          </a:prstGeom>
        </p:spPr>
        <p:txBody>
          <a:bodyPr/>
          <a:lstStyle/>
          <a:p>
            <a:pPr/>
            <a:r>
              <a:t>Face Recognition</a:t>
            </a:r>
          </a:p>
        </p:txBody>
      </p:sp>
      <p:sp>
        <p:nvSpPr>
          <p:cNvPr id="120" name="Bài tìm hiểu về nhận dạng khuôn mặt"/>
          <p:cNvSpPr txBox="1"/>
          <p:nvPr>
            <p:ph type="subTitle" sz="quarter" idx="1"/>
          </p:nvPr>
        </p:nvSpPr>
        <p:spPr>
          <a:prstGeom prst="rect">
            <a:avLst/>
          </a:prstGeom>
        </p:spPr>
        <p:txBody>
          <a:bodyPr/>
          <a:lstStyle/>
          <a:p>
            <a:pPr/>
            <a:r>
              <a:t>Bài tìm hiểu về nhận dạng khuôn mặt</a:t>
            </a:r>
          </a:p>
        </p:txBody>
      </p:sp>
      <p:sp>
        <p:nvSpPr>
          <p:cNvPr id="121" name="GVHD: Trần Uyên Trang…"/>
          <p:cNvSpPr txBox="1"/>
          <p:nvPr/>
        </p:nvSpPr>
        <p:spPr>
          <a:xfrm>
            <a:off x="6008497" y="8457094"/>
            <a:ext cx="8110729" cy="175879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0" sz="5400"/>
            </a:pPr>
            <a:r>
              <a:t>  GVHD: </a:t>
            </a:r>
            <a:r>
              <a:rPr b="1"/>
              <a:t>Trần Uyên Trang</a:t>
            </a:r>
            <a:endParaRPr b="1"/>
          </a:p>
          <a:p>
            <a:pPr>
              <a:defRPr b="0" sz="5400"/>
            </a:pPr>
            <a:r>
              <a:t>Nhóm SV thực hiện: 03</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3" name="k-nearest-neighbors-algorithm-python-scikit-learn-2.png" descr="k-nearest-neighbors-algorithm-python-scikit-learn-2.png"/>
          <p:cNvPicPr>
            <a:picLocks noChangeAspect="1"/>
          </p:cNvPicPr>
          <p:nvPr>
            <p:ph type="pic" idx="13"/>
          </p:nvPr>
        </p:nvPicPr>
        <p:blipFill>
          <a:blip r:embed="rId2">
            <a:extLst/>
          </a:blip>
          <a:srcRect l="0" t="0" r="0" b="0"/>
          <a:stretch>
            <a:fillRect/>
          </a:stretch>
        </p:blipFill>
        <p:spPr>
          <a:xfrm>
            <a:off x="5624066" y="703159"/>
            <a:ext cx="13139405" cy="8677482"/>
          </a:xfrm>
          <a:prstGeom prst="rect">
            <a:avLst/>
          </a:prstGeom>
        </p:spPr>
      </p:pic>
      <p:sp>
        <p:nvSpPr>
          <p:cNvPr id="154" name="Giả sử K = 3"/>
          <p:cNvSpPr txBox="1"/>
          <p:nvPr>
            <p:ph type="title"/>
          </p:nvPr>
        </p:nvSpPr>
        <p:spPr>
          <a:prstGeom prst="rect">
            <a:avLst/>
          </a:prstGeom>
        </p:spPr>
        <p:txBody>
          <a:bodyPr/>
          <a:lstStyle/>
          <a:p>
            <a:pPr/>
            <a:r>
              <a:t>Giả sử K = 3</a:t>
            </a:r>
          </a:p>
        </p:txBody>
      </p:sp>
      <p:sp>
        <p:nvSpPr>
          <p:cNvPr id="155" name="toạ độ x(45, 50), Thuật toán KNN sẽ đi tìm 3 điểm lân cận với x, và sau đó dựa trên số phiếu trong bài này đỏ = 2, và tím =1 . Như vậy kết quả sẽ xếp loại x thuộc đội đỏ."/>
          <p:cNvSpPr txBox="1"/>
          <p:nvPr>
            <p:ph type="body" sz="quarter" idx="1"/>
          </p:nvPr>
        </p:nvSpPr>
        <p:spPr>
          <a:prstGeom prst="rect">
            <a:avLst/>
          </a:prstGeom>
        </p:spPr>
        <p:txBody>
          <a:bodyPr/>
          <a:lstStyle>
            <a:lvl1pPr defTabSz="718184">
              <a:defRPr sz="4698"/>
            </a:lvl1pPr>
          </a:lstStyle>
          <a:p>
            <a:pPr/>
            <a:r>
              <a:t>toạ độ x(45, 50), Thuật toán KNN sẽ đi tìm 3 điểm lân cận với x, và sau đó dựa trên số phiếu trong bài này đỏ = 2, và tím =1 . Như vậy kết quả sẽ xếp loại x thuộc đội đỏ.</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Các bước train dữ liệu"/>
          <p:cNvSpPr txBox="1"/>
          <p:nvPr>
            <p:ph type="title"/>
          </p:nvPr>
        </p:nvSpPr>
        <p:spPr>
          <a:prstGeom prst="rect">
            <a:avLst/>
          </a:prstGeom>
        </p:spPr>
        <p:txBody>
          <a:bodyPr/>
          <a:lstStyle/>
          <a:p>
            <a:pPr/>
            <a:r>
              <a:t>Các bước train dữ liệu</a:t>
            </a:r>
          </a:p>
        </p:txBody>
      </p:sp>
      <p:sp>
        <p:nvSpPr>
          <p:cNvPr id="158" name="Trước hết ta nhận dạng ra khuôn mặt sử dụng Dlib và model đã được đào tạo “shape_predictor_5_face_landmarks.dat”…"/>
          <p:cNvSpPr txBox="1"/>
          <p:nvPr>
            <p:ph type="body" idx="1"/>
          </p:nvPr>
        </p:nvSpPr>
        <p:spPr>
          <a:xfrm>
            <a:off x="887970" y="3149600"/>
            <a:ext cx="23222367" cy="9296400"/>
          </a:xfrm>
          <a:prstGeom prst="rect">
            <a:avLst/>
          </a:prstGeom>
        </p:spPr>
        <p:txBody>
          <a:bodyPr/>
          <a:lstStyle/>
          <a:p>
            <a:pPr marL="501650" indent="-501650" defTabSz="652145">
              <a:spcBef>
                <a:spcPts val="4600"/>
              </a:spcBef>
              <a:defRPr sz="3792"/>
            </a:pPr>
            <a:r>
              <a:t>Trước hết ta nhận dạng ra khuôn mặt sử dụng Dlib và model đã được đào tạo “</a:t>
            </a:r>
            <a:r>
              <a:rPr b="1"/>
              <a:t>shape_predictor_5_face_landmarks.dat</a:t>
            </a:r>
            <a:r>
              <a:t>”</a:t>
            </a:r>
          </a:p>
          <a:p>
            <a:pPr marL="501650" indent="-501650" defTabSz="652145">
              <a:spcBef>
                <a:spcPts val="4600"/>
              </a:spcBef>
              <a:defRPr sz="3792"/>
            </a:pPr>
            <a:r>
              <a:t>Sữ dụng  model được đạo tạo“dlib_face_recognition_resnet_model_v1.dat” để tiến hành lọc ra 128 đặc tính đo lường (encoding image)</a:t>
            </a:r>
          </a:p>
          <a:p>
            <a:pPr marL="501650" indent="-501650" defTabSz="652145">
              <a:spcBef>
                <a:spcPts val="4600"/>
              </a:spcBef>
              <a:defRPr sz="3792"/>
            </a:pPr>
            <a:r>
              <a:t>Ta lưu vào cơ sở dữ liệu và đồng thời gắn nhãn userID đó , Ứng với mỗi userId sẽ chứa thông tin cá nhân, có có thể biết được thông tin cá nhận dựa vào ID đã được đánh nhãn. Dữ liệu encoding càng nhiều cho 1 user thì sẽ có độ chính xác càng cao khi dự đoán dùng </a:t>
            </a:r>
            <a:r>
              <a:rPr b="1"/>
              <a:t>KNN</a:t>
            </a:r>
            <a:r>
              <a:t> </a:t>
            </a:r>
          </a:p>
          <a:p>
            <a:pPr marL="501650" indent="-501650" defTabSz="652145">
              <a:spcBef>
                <a:spcPts val="4600"/>
              </a:spcBef>
              <a:defRPr sz="3792"/>
            </a:pPr>
            <a:r>
              <a:t>Ta sử dụng thư viện neighbors trong </a:t>
            </a:r>
            <a:r>
              <a:rPr b="1"/>
              <a:t>sklearn </a:t>
            </a:r>
            <a:r>
              <a:t>để tiến hành fit data , sau đó dùng </a:t>
            </a:r>
            <a:r>
              <a:rPr b="1"/>
              <a:t>pickle </a:t>
            </a:r>
            <a:r>
              <a:t>để chuyển đổi sang dạng file và tiện cho việc lưu trữ. Trong bài này file model sau khi trained sẽ có tên: “trained.model”</a:t>
            </a:r>
          </a:p>
          <a:p>
            <a:pPr marL="501650" indent="-501650" defTabSz="652145">
              <a:spcBef>
                <a:spcPts val="4600"/>
              </a:spcBef>
              <a:defRPr sz="3792"/>
            </a:pPr>
            <a:r>
              <a:t>Demo và code được lưu tại: </a:t>
            </a:r>
            <a:r>
              <a:rPr b="1"/>
              <a:t>https://github.com/tabvn/ued_face_recognition/</a:t>
            </a:r>
            <a:b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0" name="Screen Shot 2019-12-06 at 3.08.07 PM.png" descr="Screen Shot 2019-12-06 at 3.08.07 PM.png"/>
          <p:cNvPicPr>
            <a:picLocks noChangeAspect="1"/>
          </p:cNvPicPr>
          <p:nvPr/>
        </p:nvPicPr>
        <p:blipFill>
          <a:blip r:embed="rId2">
            <a:extLst/>
          </a:blip>
          <a:stretch>
            <a:fillRect/>
          </a:stretch>
        </p:blipFill>
        <p:spPr>
          <a:xfrm>
            <a:off x="1933116" y="2543181"/>
            <a:ext cx="20517768" cy="8629638"/>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Nhận dạng"/>
          <p:cNvSpPr txBox="1"/>
          <p:nvPr>
            <p:ph type="title"/>
          </p:nvPr>
        </p:nvSpPr>
        <p:spPr>
          <a:prstGeom prst="rect">
            <a:avLst/>
          </a:prstGeom>
        </p:spPr>
        <p:txBody>
          <a:bodyPr/>
          <a:lstStyle/>
          <a:p>
            <a:pPr/>
            <a:r>
              <a:t>Nhận dạng </a:t>
            </a:r>
          </a:p>
        </p:txBody>
      </p:sp>
      <p:sp>
        <p:nvSpPr>
          <p:cNvPr id="163" name="Sau khi ta có được model KNN đã được trained với những khuôn mặt đã đánh dấu theo userID là đã biết trước.…"/>
          <p:cNvSpPr txBox="1"/>
          <p:nvPr>
            <p:ph type="body" idx="1"/>
          </p:nvPr>
        </p:nvSpPr>
        <p:spPr>
          <a:prstGeom prst="rect">
            <a:avLst/>
          </a:prstGeom>
        </p:spPr>
        <p:txBody>
          <a:bodyPr/>
          <a:lstStyle/>
          <a:p>
            <a:pPr/>
            <a:r>
              <a:t>Sau khi ta có được model KNN đã được trained với những khuôn mặt đã đánh dấu theo userID là đã biết trước.</a:t>
            </a:r>
          </a:p>
          <a:p>
            <a:pPr/>
            <a:r>
              <a:t>Ta đưa một mẫu encoding gồm 128 đặc tính đo lường vào và tiến hành dự đoán xem nó gần giống với những mẫu đã được đào tạo trước đó nhất. Và khi có được kết quả đầu ra là userID ta tiến hành truy cập vào cơ sở dữ liệu để tìm ra thông tin chi tiết. (Tên, ….) </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Code: https://github.com/tabvn/ued_face_recognition/"/>
          <p:cNvSpPr txBox="1"/>
          <p:nvPr>
            <p:ph type="body" sz="quarter" idx="1"/>
          </p:nvPr>
        </p:nvSpPr>
        <p:spPr>
          <a:xfrm>
            <a:off x="635000" y="12001291"/>
            <a:ext cx="23114000" cy="1028909"/>
          </a:xfrm>
          <a:prstGeom prst="rect">
            <a:avLst/>
          </a:prstGeom>
        </p:spPr>
        <p:txBody>
          <a:bodyPr/>
          <a:lstStyle/>
          <a:p>
            <a:pPr/>
            <a:r>
              <a:t>Code: https://github.com/tabvn/ued_face_recognition/</a:t>
            </a:r>
          </a:p>
        </p:txBody>
      </p:sp>
      <p:pic>
        <p:nvPicPr>
          <p:cNvPr id="166" name="Screen Shot 2019-12-06 at 3.16.52 PM.png" descr="Screen Shot 2019-12-06 at 3.16.52 PM.png"/>
          <p:cNvPicPr>
            <a:picLocks noChangeAspect="1"/>
          </p:cNvPicPr>
          <p:nvPr/>
        </p:nvPicPr>
        <p:blipFill>
          <a:blip r:embed="rId2">
            <a:extLst/>
          </a:blip>
          <a:stretch>
            <a:fillRect/>
          </a:stretch>
        </p:blipFill>
        <p:spPr>
          <a:xfrm>
            <a:off x="4642570" y="835067"/>
            <a:ext cx="15098860" cy="10221564"/>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Demo"/>
          <p:cNvSpPr txBox="1"/>
          <p:nvPr>
            <p:ph type="ctrTitle"/>
          </p:nvPr>
        </p:nvSpPr>
        <p:spPr>
          <a:prstGeom prst="rect">
            <a:avLst/>
          </a:prstGeom>
        </p:spPr>
        <p:txBody>
          <a:bodyPr/>
          <a:lstStyle/>
          <a:p>
            <a:pPr/>
            <a:r>
              <a:t>Demo</a:t>
            </a:r>
          </a:p>
        </p:txBody>
      </p:sp>
      <p:sp>
        <p:nvSpPr>
          <p:cNvPr id="169" name="https://github.com/tabvn/ued_face_recognition/"/>
          <p:cNvSpPr txBox="1"/>
          <p:nvPr>
            <p:ph type="subTitle" sz="quarter" idx="1"/>
          </p:nvPr>
        </p:nvSpPr>
        <p:spPr>
          <a:prstGeom prst="rect">
            <a:avLst/>
          </a:prstGeom>
        </p:spPr>
        <p:txBody>
          <a:bodyPr/>
          <a:lstStyle/>
          <a:p>
            <a:pPr/>
            <a:r>
              <a:t>https://github.com/tabvn/ued_face_recognition/</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1" name="Screen Shot 2019-12-06 at 3.19.07 PM.png" descr="Screen Shot 2019-12-06 at 3.19.07 PM.png"/>
          <p:cNvPicPr>
            <a:picLocks noChangeAspect="1"/>
          </p:cNvPicPr>
          <p:nvPr/>
        </p:nvPicPr>
        <p:blipFill>
          <a:blip r:embed="rId2">
            <a:extLst/>
          </a:blip>
          <a:stretch>
            <a:fillRect/>
          </a:stretch>
        </p:blipFill>
        <p:spPr>
          <a:xfrm>
            <a:off x="2927349" y="1645141"/>
            <a:ext cx="18529301" cy="5956301"/>
          </a:xfrm>
          <a:prstGeom prst="rect">
            <a:avLst/>
          </a:prstGeom>
          <a:ln w="12700">
            <a:miter lim="400000"/>
          </a:ln>
        </p:spPr>
      </p:pic>
      <p:sp>
        <p:nvSpPr>
          <p:cNvPr id="172" name="Thêm danh sách người đã biết"/>
          <p:cNvSpPr txBox="1"/>
          <p:nvPr/>
        </p:nvSpPr>
        <p:spPr>
          <a:xfrm>
            <a:off x="5912884" y="8736607"/>
            <a:ext cx="11550422" cy="10189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100"/>
            </a:lvl1pPr>
          </a:lstStyle>
          <a:p>
            <a:pPr/>
            <a:r>
              <a:t>Thêm danh sách người đã biết</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Upload hình ảnh và tiến hành đánh nhãn người quen"/>
          <p:cNvSpPr txBox="1"/>
          <p:nvPr>
            <p:ph type="body" sz="quarter" idx="1"/>
          </p:nvPr>
        </p:nvSpPr>
        <p:spPr>
          <a:prstGeom prst="rect">
            <a:avLst/>
          </a:prstGeom>
        </p:spPr>
        <p:txBody>
          <a:bodyPr/>
          <a:lstStyle/>
          <a:p>
            <a:pPr/>
            <a:r>
              <a:t>Upload hình ảnh và tiến hành đánh nhãn người quen</a:t>
            </a:r>
          </a:p>
        </p:txBody>
      </p:sp>
      <p:pic>
        <p:nvPicPr>
          <p:cNvPr id="175" name="Screen Shot 2019-12-06 at 3.21.37 PM.png" descr="Screen Shot 2019-12-06 at 3.21.37 PM.png"/>
          <p:cNvPicPr>
            <a:picLocks noChangeAspect="1"/>
          </p:cNvPicPr>
          <p:nvPr/>
        </p:nvPicPr>
        <p:blipFill>
          <a:blip r:embed="rId2">
            <a:extLst/>
          </a:blip>
          <a:stretch>
            <a:fillRect/>
          </a:stretch>
        </p:blipFill>
        <p:spPr>
          <a:xfrm>
            <a:off x="2533649" y="260595"/>
            <a:ext cx="19316701" cy="10960101"/>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7" name="Screen Shot 2019-12-06 at 3.24.32 PM.png" descr="Screen Shot 2019-12-06 at 3.24.32 PM.png"/>
          <p:cNvPicPr>
            <a:picLocks noChangeAspect="1"/>
          </p:cNvPicPr>
          <p:nvPr/>
        </p:nvPicPr>
        <p:blipFill>
          <a:blip r:embed="rId2">
            <a:extLst/>
          </a:blip>
          <a:stretch>
            <a:fillRect/>
          </a:stretch>
        </p:blipFill>
        <p:spPr>
          <a:xfrm>
            <a:off x="2849885" y="253196"/>
            <a:ext cx="18684230" cy="11738981"/>
          </a:xfrm>
          <a:prstGeom prst="rect">
            <a:avLst/>
          </a:prstGeom>
          <a:ln w="12700">
            <a:miter lim="400000"/>
          </a:ln>
        </p:spPr>
      </p:pic>
      <p:sp>
        <p:nvSpPr>
          <p:cNvPr id="178" name="Upload hình ảnh khác và tiến hành nhận dạng"/>
          <p:cNvSpPr txBox="1"/>
          <p:nvPr/>
        </p:nvSpPr>
        <p:spPr>
          <a:xfrm>
            <a:off x="6225775" y="12356508"/>
            <a:ext cx="11932451" cy="7461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300"/>
            </a:lvl1pPr>
          </a:lstStyle>
          <a:p>
            <a:pPr/>
            <a:r>
              <a:t>Upload hình ảnh khác và tiến hành nhận dạng</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Nhóm 03 Lớp ML cơ bản - Trường DHSP Đà Nẵng."/>
          <p:cNvSpPr txBox="1"/>
          <p:nvPr>
            <p:ph type="body" idx="13"/>
          </p:nvPr>
        </p:nvSpPr>
        <p:spPr>
          <a:prstGeom prst="rect">
            <a:avLst/>
          </a:prstGeom>
        </p:spPr>
        <p:txBody>
          <a:bodyPr/>
          <a:lstStyle/>
          <a:p>
            <a:pPr/>
            <a:r>
              <a:t>–Nhóm 03 Lớp ML cơ bản - Trường DHSP Đà Nẵng.</a:t>
            </a:r>
          </a:p>
        </p:txBody>
      </p:sp>
      <p:sp>
        <p:nvSpPr>
          <p:cNvPr id="181" name="“Thank you.”"/>
          <p:cNvSpPr txBox="1"/>
          <p:nvPr>
            <p:ph type="body" idx="14"/>
          </p:nvPr>
        </p:nvSpPr>
        <p:spPr>
          <a:xfrm>
            <a:off x="2387600" y="5986217"/>
            <a:ext cx="19621500" cy="1006966"/>
          </a:xfrm>
          <a:prstGeom prst="rect">
            <a:avLst/>
          </a:prstGeom>
        </p:spPr>
        <p:txBody>
          <a:bodyPr/>
          <a:lstStyle>
            <a:lvl1pPr>
              <a:defRPr sz="5900"/>
            </a:lvl1pPr>
          </a:lstStyle>
          <a:p>
            <a:pPr/>
            <a:r>
              <a:t>“Thank you.” </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23" name="Screen Shot 2019-12-06 at 10.18.45 AM.png" descr="Screen Shot 2019-12-06 at 10.18.45 AM.png"/>
          <p:cNvPicPr>
            <a:picLocks noChangeAspect="1"/>
          </p:cNvPicPr>
          <p:nvPr>
            <p:ph type="pic" idx="13"/>
          </p:nvPr>
        </p:nvPicPr>
        <p:blipFill>
          <a:blip r:embed="rId2">
            <a:extLst/>
          </a:blip>
          <a:srcRect l="0" t="13052" r="0" b="38767"/>
          <a:stretch>
            <a:fillRect/>
          </a:stretch>
        </p:blipFill>
        <p:spPr>
          <a:xfrm>
            <a:off x="3125968" y="673100"/>
            <a:ext cx="18135601" cy="8737600"/>
          </a:xfrm>
          <a:prstGeom prst="rect">
            <a:avLst/>
          </a:prstGeom>
        </p:spPr>
      </p:pic>
      <p:sp>
        <p:nvSpPr>
          <p:cNvPr id="124" name="Tag bạn bè trong bức hình"/>
          <p:cNvSpPr txBox="1"/>
          <p:nvPr>
            <p:ph type="title"/>
          </p:nvPr>
        </p:nvSpPr>
        <p:spPr>
          <a:prstGeom prst="rect">
            <a:avLst/>
          </a:prstGeom>
        </p:spPr>
        <p:txBody>
          <a:bodyPr/>
          <a:lstStyle/>
          <a:p>
            <a:pPr/>
            <a:r>
              <a:t>Tag bạn bè trong bức hình</a:t>
            </a:r>
          </a:p>
        </p:txBody>
      </p:sp>
      <p:sp>
        <p:nvSpPr>
          <p:cNvPr id="125" name="Facebook và nhiều dịch vụ khác đang dùng nhận diện khuôn mặt để cho phép máy tự động tag người thân khi có hình ảnh được upload thông qua post bài."/>
          <p:cNvSpPr txBox="1"/>
          <p:nvPr>
            <p:ph type="body" sz="quarter" idx="1"/>
          </p:nvPr>
        </p:nvSpPr>
        <p:spPr>
          <a:prstGeom prst="rect">
            <a:avLst/>
          </a:prstGeom>
        </p:spPr>
        <p:txBody>
          <a:bodyPr/>
          <a:lstStyle>
            <a:lvl1pPr defTabSz="759459">
              <a:defRPr sz="4968"/>
            </a:lvl1pPr>
          </a:lstStyle>
          <a:p>
            <a:pPr/>
            <a:r>
              <a:t>Facebook và nhiều dịch vụ khác đang dùng nhận diện khuôn mặt để cho phép máy tự động tag người thân khi có hình ảnh được upload thông qua post bài. </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Bài toán chung"/>
          <p:cNvSpPr txBox="1"/>
          <p:nvPr>
            <p:ph type="title"/>
          </p:nvPr>
        </p:nvSpPr>
        <p:spPr>
          <a:prstGeom prst="rect">
            <a:avLst/>
          </a:prstGeom>
        </p:spPr>
        <p:txBody>
          <a:bodyPr/>
          <a:lstStyle/>
          <a:p>
            <a:pPr/>
            <a:r>
              <a:t>Bài toán chung</a:t>
            </a:r>
          </a:p>
        </p:txBody>
      </p:sp>
      <p:sp>
        <p:nvSpPr>
          <p:cNvPr id="128" name="Ta xem xét trong hình đó có bao nhiêu khuôn mặt…"/>
          <p:cNvSpPr txBox="1"/>
          <p:nvPr>
            <p:ph type="body" idx="1"/>
          </p:nvPr>
        </p:nvSpPr>
        <p:spPr>
          <a:prstGeom prst="rect">
            <a:avLst/>
          </a:prstGeom>
        </p:spPr>
        <p:txBody>
          <a:bodyPr/>
          <a:lstStyle/>
          <a:p>
            <a:pPr/>
            <a:r>
              <a:t>Ta xem xét trong hình đó có bao nhiêu khuôn mặt</a:t>
            </a:r>
          </a:p>
          <a:p>
            <a:pPr/>
            <a:r>
              <a:t>Từ mỗi khuôn mặt đó ta xem xét bằng cách điều chỉnh độ sáng (cực sáng hoặc cực tối) , và xoay đi các hướng khác xem nó có phải là cùng 1 người.</a:t>
            </a:r>
          </a:p>
          <a:p>
            <a:pPr/>
            <a:r>
              <a:t>Ta đi tìm các đặc trưng của mỗi khuôn mặt đó để so sánh. Ví dụ như là khuôn mặt có mắt to …</a:t>
            </a:r>
          </a:p>
          <a:p>
            <a:pPr/>
            <a:r>
              <a:t>Bước tiếp từ các đặc trưng đó ta đem so sánh với các đặc trưng của khuôn mặt đã biết (trained từ trước).</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0" name="736464f5-f8f5-4bd2-a8e0-7d7fcd12d54d.jpeg" descr="736464f5-f8f5-4bd2-a8e0-7d7fcd12d54d.jpeg"/>
          <p:cNvPicPr>
            <a:picLocks noChangeAspect="1"/>
          </p:cNvPicPr>
          <p:nvPr>
            <p:ph type="pic" idx="13"/>
          </p:nvPr>
        </p:nvPicPr>
        <p:blipFill>
          <a:blip r:embed="rId2">
            <a:extLst/>
          </a:blip>
          <a:srcRect l="0" t="11414" r="0" b="0"/>
          <a:stretch>
            <a:fillRect/>
          </a:stretch>
        </p:blipFill>
        <p:spPr>
          <a:xfrm>
            <a:off x="13169900" y="3149600"/>
            <a:ext cx="9525000" cy="9296400"/>
          </a:xfrm>
          <a:prstGeom prst="rect">
            <a:avLst/>
          </a:prstGeom>
        </p:spPr>
      </p:pic>
      <p:sp>
        <p:nvSpPr>
          <p:cNvPr id="131" name="HOG: Histogram of Oriented Gradients"/>
          <p:cNvSpPr txBox="1"/>
          <p:nvPr>
            <p:ph type="title"/>
          </p:nvPr>
        </p:nvSpPr>
        <p:spPr>
          <a:prstGeom prst="rect">
            <a:avLst/>
          </a:prstGeom>
        </p:spPr>
        <p:txBody>
          <a:bodyPr/>
          <a:lstStyle>
            <a:lvl1pPr defTabSz="668655">
              <a:defRPr sz="9072"/>
            </a:lvl1pPr>
          </a:lstStyle>
          <a:p>
            <a:pPr/>
            <a:r>
              <a:t> HOG: Histogram of Oriented Gradients</a:t>
            </a:r>
          </a:p>
        </p:txBody>
      </p:sp>
      <p:sp>
        <p:nvSpPr>
          <p:cNvPr id="132" name="HOG được gọi là biểu đồ hướng dốc. Được giới thiệu vào năm 2005. Tham khảo thêm http://lear.inrialpes.fr/people/triggs/pubs/Dalal-cvpr05.pdf…"/>
          <p:cNvSpPr txBox="1"/>
          <p:nvPr>
            <p:ph type="body" sz="quarter" idx="1"/>
          </p:nvPr>
        </p:nvSpPr>
        <p:spPr>
          <a:xfrm>
            <a:off x="1853462" y="3374679"/>
            <a:ext cx="10223501" cy="6398327"/>
          </a:xfrm>
          <a:prstGeom prst="rect">
            <a:avLst/>
          </a:prstGeom>
        </p:spPr>
        <p:txBody>
          <a:bodyPr/>
          <a:lstStyle/>
          <a:p>
            <a:pPr marL="452627" indent="-452627" defTabSz="668655">
              <a:spcBef>
                <a:spcPts val="3600"/>
              </a:spcBef>
              <a:defRPr sz="3078"/>
            </a:pPr>
            <a:r>
              <a:t>HOG được gọi là biểu đồ hướng dốc. Được giới thiệu vào năm 2005. Tham khảo thêm</a:t>
            </a:r>
            <a:r>
              <a:rPr b="1"/>
              <a:t> http://lear.inrialpes.fr/people/triggs/pubs/Dalal-cvpr05.pdf</a:t>
            </a:r>
          </a:p>
          <a:p>
            <a:pPr marL="452627" indent="-452627" defTabSz="668655">
              <a:spcBef>
                <a:spcPts val="3600"/>
              </a:spcBef>
              <a:defRPr sz="3078"/>
            </a:pPr>
            <a:r>
              <a:t>Chúng ta đưa hình ảnh cần nhận dạng về dạng đen và trắng. Bởi trong nhận diện khuôn mặt chúng ta không cần quan tâm đến màu sắc của hình ảnh.</a:t>
            </a:r>
          </a:p>
          <a:p>
            <a:pPr marL="452627" indent="-452627" defTabSz="668655">
              <a:spcBef>
                <a:spcPts val="3600"/>
              </a:spcBef>
              <a:defRPr sz="3078"/>
            </a:pPr>
            <a:r>
              <a:t>Sau đó bằng cách xem xét từng điểm ảnh, và đồng thời xét các điểm ảnh lân cận, để so sánh độ tối dần của nó. Từ đó ta sẽ vẽ ra được 1 mũi tên mà theo hướng đó bức ảnh sẽ tối dần. Những mũi tên đó được gọi là: </a:t>
            </a:r>
            <a:r>
              <a:rPr b="1"/>
              <a:t>gradients</a:t>
            </a:r>
          </a:p>
        </p:txBody>
      </p:sp>
      <p:pic>
        <p:nvPicPr>
          <p:cNvPr id="133" name="Screen Shot 2019-12-06 at 10.40.02 AM.png" descr="Screen Shot 2019-12-06 at 10.40.02 AM.png"/>
          <p:cNvPicPr>
            <a:picLocks noChangeAspect="1"/>
          </p:cNvPicPr>
          <p:nvPr/>
        </p:nvPicPr>
        <p:blipFill>
          <a:blip r:embed="rId3">
            <a:extLst/>
          </a:blip>
          <a:stretch>
            <a:fillRect/>
          </a:stretch>
        </p:blipFill>
        <p:spPr>
          <a:xfrm>
            <a:off x="2210115" y="10028254"/>
            <a:ext cx="10071101" cy="3162301"/>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5" name="67ce665c-7053-4d4a-b201-d293d68efa02.png" descr="67ce665c-7053-4d4a-b201-d293d68efa02.png"/>
          <p:cNvPicPr>
            <a:picLocks noChangeAspect="1"/>
          </p:cNvPicPr>
          <p:nvPr>
            <p:ph type="pic" idx="13"/>
          </p:nvPr>
        </p:nvPicPr>
        <p:blipFill>
          <a:blip r:embed="rId2">
            <a:extLst/>
          </a:blip>
          <a:srcRect l="0" t="0" r="122" b="0"/>
          <a:stretch>
            <a:fillRect/>
          </a:stretch>
        </p:blipFill>
        <p:spPr>
          <a:xfrm>
            <a:off x="13075038" y="4438175"/>
            <a:ext cx="9638833" cy="6719271"/>
          </a:xfrm>
          <a:prstGeom prst="rect">
            <a:avLst/>
          </a:prstGeom>
        </p:spPr>
      </p:pic>
      <p:sp>
        <p:nvSpPr>
          <p:cNvPr id="136" name="HOG"/>
          <p:cNvSpPr txBox="1"/>
          <p:nvPr>
            <p:ph type="title"/>
          </p:nvPr>
        </p:nvSpPr>
        <p:spPr>
          <a:prstGeom prst="rect">
            <a:avLst/>
          </a:prstGeom>
        </p:spPr>
        <p:txBody>
          <a:bodyPr/>
          <a:lstStyle/>
          <a:p>
            <a:pPr/>
            <a:r>
              <a:t>HOG</a:t>
            </a:r>
          </a:p>
        </p:txBody>
      </p:sp>
      <p:sp>
        <p:nvSpPr>
          <p:cNvPr id="137" name="Khi có được hướng sáng chủ đạo đại diện cho bức hình ta chuyển hình gốc sang dạng đơn giản mà vẫn đảm bảo được đặc tính của khuôn mặt.…"/>
          <p:cNvSpPr txBox="1"/>
          <p:nvPr>
            <p:ph type="body" sz="half" idx="1"/>
          </p:nvPr>
        </p:nvSpPr>
        <p:spPr>
          <a:prstGeom prst="rect">
            <a:avLst/>
          </a:prstGeom>
        </p:spPr>
        <p:txBody>
          <a:bodyPr/>
          <a:lstStyle/>
          <a:p>
            <a:pPr/>
            <a:r>
              <a:t>Khi có được hướng sáng chủ đạo đại diện cho bức hình ta chuyển hình gốc sang dạng đơn giản mà vẫn đảm bảo được đặc tính của khuôn mặt.</a:t>
            </a:r>
          </a:p>
          <a:p>
            <a:pPr/>
            <a:r>
              <a:t>Ta tiến hành so sánh cấu trúc của nó với dạng HOG mà chúng ta đã được đào tạo từ trước. </a:t>
            </a:r>
          </a:p>
          <a:p>
            <a:pPr/>
            <a:r>
              <a:t>Như vậy bằng cách này chúng ta có thể tìm được khuôn mặt có trong một bức hình dễ dàng.</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9" name="Figure_1.png" descr="Figure_1.png"/>
          <p:cNvPicPr>
            <a:picLocks noChangeAspect="1"/>
          </p:cNvPicPr>
          <p:nvPr/>
        </p:nvPicPr>
        <p:blipFill>
          <a:blip r:embed="rId2">
            <a:extLst/>
          </a:blip>
          <a:stretch>
            <a:fillRect/>
          </a:stretch>
        </p:blipFill>
        <p:spPr>
          <a:xfrm>
            <a:off x="2557813" y="1777999"/>
            <a:ext cx="20320001" cy="10160001"/>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1" name="1*AbEg31EgkbXSQehuNJBlWg.png" descr="1*AbEg31EgkbXSQehuNJBlWg.png"/>
          <p:cNvPicPr>
            <a:picLocks noChangeAspect="1"/>
          </p:cNvPicPr>
          <p:nvPr>
            <p:ph type="pic" idx="13"/>
          </p:nvPr>
        </p:nvPicPr>
        <p:blipFill>
          <a:blip r:embed="rId2">
            <a:extLst/>
          </a:blip>
          <a:srcRect l="1245" t="0" r="1245" b="0"/>
          <a:stretch>
            <a:fillRect/>
          </a:stretch>
        </p:blipFill>
        <p:spPr>
          <a:xfrm>
            <a:off x="13169900" y="3149600"/>
            <a:ext cx="9525000" cy="9296400"/>
          </a:xfrm>
          <a:prstGeom prst="rect">
            <a:avLst/>
          </a:prstGeom>
        </p:spPr>
      </p:pic>
      <p:sp>
        <p:nvSpPr>
          <p:cNvPr id="142" name="Hướng của khuôn mặt"/>
          <p:cNvSpPr txBox="1"/>
          <p:nvPr>
            <p:ph type="title"/>
          </p:nvPr>
        </p:nvSpPr>
        <p:spPr>
          <a:prstGeom prst="rect">
            <a:avLst/>
          </a:prstGeom>
        </p:spPr>
        <p:txBody>
          <a:bodyPr/>
          <a:lstStyle/>
          <a:p>
            <a:pPr/>
            <a:r>
              <a:t>Hướng của khuôn mặt</a:t>
            </a:r>
          </a:p>
        </p:txBody>
      </p:sp>
      <p:sp>
        <p:nvSpPr>
          <p:cNvPr id="143" name="Sau khi tách được khuôn mặt rồi, tuy nhiên vấn đề gặp đó là hướng của khuôn mặt sẽ khác nhau. Mỗi góc chụp khác nhau máy tính sẽ hiểu nó là khuôn mặt khác.…"/>
          <p:cNvSpPr txBox="1"/>
          <p:nvPr>
            <p:ph type="body" sz="half" idx="1"/>
          </p:nvPr>
        </p:nvSpPr>
        <p:spPr>
          <a:prstGeom prst="rect">
            <a:avLst/>
          </a:prstGeom>
        </p:spPr>
        <p:txBody>
          <a:bodyPr/>
          <a:lstStyle/>
          <a:p>
            <a:pPr/>
            <a:r>
              <a:t>Sau khi tách được khuôn mặt rồi, tuy nhiên vấn đề gặp đó là hướng của khuôn mặt sẽ khác nhau. Mỗi góc chụp khác nhau máy tính sẽ hiểu nó là khuôn mặt khác.</a:t>
            </a:r>
          </a:p>
          <a:p>
            <a:pPr/>
            <a:r>
              <a:t>Để giải quyết vấn đề này ta phải biến đổi, phóng to thu nhỏ, và xoay nó sao cho mắt và môi luôn ở cùng 1 vị trí của ảnh. Cách này gọi là </a:t>
            </a:r>
            <a:r>
              <a:rPr b="1"/>
              <a:t>face landmark estimation.</a:t>
            </a:r>
          </a:p>
          <a:p>
            <a:pPr/>
            <a:r>
              <a:t>Chúng ta xác định 68 điểm chính trên 1 khuôn mặt và biến đổi nó để duy trì đường thẳng song song được gọi là: </a:t>
            </a:r>
            <a:r>
              <a:rPr u="sng">
                <a:hlinkClick r:id="rId3" invalidUrl="" action="" tgtFrame="" tooltip="" history="1" highlightClick="0" endSnd="0"/>
              </a:rPr>
              <a:t>affine transformations</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5" name="Screen Shot 2019-12-06 at 11.57.11 AM.png" descr="Screen Shot 2019-12-06 at 11.57.11 AM.png"/>
          <p:cNvPicPr>
            <a:picLocks noChangeAspect="1"/>
          </p:cNvPicPr>
          <p:nvPr>
            <p:ph type="pic" idx="13"/>
          </p:nvPr>
        </p:nvPicPr>
        <p:blipFill>
          <a:blip r:embed="rId2">
            <a:extLst/>
          </a:blip>
          <a:srcRect l="0" t="0" r="0" b="0"/>
          <a:stretch>
            <a:fillRect/>
          </a:stretch>
        </p:blipFill>
        <p:spPr>
          <a:xfrm>
            <a:off x="11499651" y="2995115"/>
            <a:ext cx="12789353" cy="10158816"/>
          </a:xfrm>
          <a:prstGeom prst="rect">
            <a:avLst/>
          </a:prstGeom>
        </p:spPr>
      </p:pic>
      <p:sp>
        <p:nvSpPr>
          <p:cNvPr id="146" name="Số hoá khuôn mặt"/>
          <p:cNvSpPr txBox="1"/>
          <p:nvPr>
            <p:ph type="title"/>
          </p:nvPr>
        </p:nvSpPr>
        <p:spPr>
          <a:prstGeom prst="rect">
            <a:avLst/>
          </a:prstGeom>
        </p:spPr>
        <p:txBody>
          <a:bodyPr/>
          <a:lstStyle/>
          <a:p>
            <a:pPr/>
            <a:r>
              <a:t>Số hoá khuôn mặt </a:t>
            </a:r>
          </a:p>
        </p:txBody>
      </p:sp>
      <p:sp>
        <p:nvSpPr>
          <p:cNvPr id="147" name="Sử dụng mạng nơ ron nhiều lớp(Deep Convolutional Neural Network) để tiến hành lọc ra 128 đơn vị đo lường cho mỗi khuôn mặt. Tham khảo thêm ở https://www.cv-foundation.org/openaccess/content_cvpr_2015/app/1A_089.pdf…"/>
          <p:cNvSpPr txBox="1"/>
          <p:nvPr>
            <p:ph type="body" sz="half" idx="1"/>
          </p:nvPr>
        </p:nvSpPr>
        <p:spPr>
          <a:xfrm>
            <a:off x="1689100" y="3149600"/>
            <a:ext cx="8643433" cy="9296400"/>
          </a:xfrm>
          <a:prstGeom prst="rect">
            <a:avLst/>
          </a:prstGeom>
        </p:spPr>
        <p:txBody>
          <a:bodyPr/>
          <a:lstStyle/>
          <a:p>
            <a:pPr/>
            <a:r>
              <a:t>Sử dụng mạng nơ ron nhiều lớp(Deep Convolutional Neural Network) để tiến hành lọc ra 128 đơn vị đo lường cho mỗi khuôn mặt. Tham khảo thêm ở </a:t>
            </a:r>
            <a:r>
              <a:rPr u="sng">
                <a:hlinkClick r:id="rId3" invalidUrl="" action="" tgtFrame="" tooltip="" history="1" highlightClick="0" endSnd="0"/>
              </a:rPr>
              <a:t>https://www.cv-foundation.org/openaccess/content_cvpr_2015/app/1A_089.pdf</a:t>
            </a:r>
          </a:p>
          <a:p>
            <a:pPr/>
            <a:r>
              <a:t>Trong bài này ta sẽ dùng </a:t>
            </a:r>
            <a:r>
              <a:rPr b="1"/>
              <a:t>Dlib</a:t>
            </a:r>
            <a:r>
              <a:t> (http://dlib.net/) và model đã được trained (</a:t>
            </a:r>
            <a:r>
              <a:rPr b="1"/>
              <a:t>dlib_face_recognition_resnet_model_v1.dat</a:t>
            </a:r>
            <a:r>
              <a:t>) để tìm ra 128 đặc tính đo lường. </a:t>
            </a:r>
            <a:b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9" name="k-nearest-neighbors-algorithm-python-scikit-learn-1.png" descr="k-nearest-neighbors-algorithm-python-scikit-learn-1.png"/>
          <p:cNvPicPr>
            <a:picLocks noChangeAspect="1"/>
          </p:cNvPicPr>
          <p:nvPr>
            <p:ph type="pic" idx="13"/>
          </p:nvPr>
        </p:nvPicPr>
        <p:blipFill>
          <a:blip r:embed="rId2">
            <a:extLst/>
          </a:blip>
          <a:srcRect l="1487" t="0" r="0" b="0"/>
          <a:stretch>
            <a:fillRect/>
          </a:stretch>
        </p:blipFill>
        <p:spPr>
          <a:xfrm>
            <a:off x="12601691" y="4193169"/>
            <a:ext cx="10462611" cy="7209262"/>
          </a:xfrm>
          <a:prstGeom prst="rect">
            <a:avLst/>
          </a:prstGeom>
        </p:spPr>
      </p:pic>
      <p:sp>
        <p:nvSpPr>
          <p:cNvPr id="150" name="KNN - K-Nearest Neighbors"/>
          <p:cNvSpPr txBox="1"/>
          <p:nvPr>
            <p:ph type="title"/>
          </p:nvPr>
        </p:nvSpPr>
        <p:spPr>
          <a:prstGeom prst="rect">
            <a:avLst/>
          </a:prstGeom>
        </p:spPr>
        <p:txBody>
          <a:bodyPr/>
          <a:lstStyle/>
          <a:p>
            <a:pPr/>
            <a:r>
              <a:t>KNN - K-Nearest Neighbors</a:t>
            </a:r>
          </a:p>
        </p:txBody>
      </p:sp>
      <p:sp>
        <p:nvSpPr>
          <p:cNvPr id="151" name="KNN chính là thuật toán học có giám sát trong ML dễ dàng sử dụng và khá hiệu quả. Bằng cách tính toán dựa trên dữ liệu mới với tất cả các dữ liệu đã train trước đó. Kết quả được suy ra từ K điểm dữ liệu lân cận. Như vậy để xác định giá trị nhãn của mẫu thử thì nó dựa vào phiếu bầu giữa các điểm gần nhất.…"/>
          <p:cNvSpPr txBox="1"/>
          <p:nvPr>
            <p:ph type="body" sz="half" idx="1"/>
          </p:nvPr>
        </p:nvSpPr>
        <p:spPr>
          <a:xfrm>
            <a:off x="1689099" y="3149600"/>
            <a:ext cx="10462420" cy="9857613"/>
          </a:xfrm>
          <a:prstGeom prst="rect">
            <a:avLst/>
          </a:prstGeom>
        </p:spPr>
        <p:txBody>
          <a:bodyPr/>
          <a:lstStyle/>
          <a:p>
            <a:pPr/>
            <a:r>
              <a:t>KNN chính là thuật toán học có giám sát trong ML dễ dàng sử dụng và khá hiệu quả. Bằng cách tính toán dựa trên dữ liệu mới với tất cả các dữ liệu đã train trước đó. Kết quả được suy ra từ </a:t>
            </a:r>
            <a:r>
              <a:rPr b="1"/>
              <a:t>K</a:t>
            </a:r>
            <a:r>
              <a:t> điểm dữ liệu lân cận. Như vậy để xác định giá trị nhãn của mẫu thử thì nó dựa vào phiếu bầu giữa các điểm gần nhất.</a:t>
            </a:r>
          </a:p>
          <a:p>
            <a:pPr/>
            <a:r>
              <a:t>Tham khảo thêm: </a:t>
            </a:r>
            <a:r>
              <a:rPr u="sng">
                <a:hlinkClick r:id="rId3" invalidUrl="" action="" tgtFrame="" tooltip="" history="1" highlightClick="0" endSnd="0"/>
              </a:rPr>
              <a:t>https://en.wikipedia.org/wiki/K-nearest_neighbors_algorithm</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